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5FB14-E8F0-433B-8A6B-342E9BD1FE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FF118-C773-4E23-A0CE-E42391CC63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C229F-5594-497F-AF91-6FBD942AC6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D44C4-194F-449D-B442-EA84BBD57E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35E7C-427C-4247-90E0-0D23151A20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C040E-1CC0-442C-BB24-6672FA662C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11E40-93F1-48E1-AFEF-86011E0A94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6FA19-33B9-464E-98AD-77507936F7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9FB3A-5A56-489E-960F-E4CACDDD8C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D3DC-C4C6-4800-8BA6-14B09383F1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8A9D8-BA47-4F39-AEB6-5BD858CBAF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5891037-049A-4248-A779-16F88E1963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://www.snapshotscience.co.uk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wm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://www.snapshotscience.co.uk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wmf"/><Relationship Id="rId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157192"/>
            <a:ext cx="1872208" cy="148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251520" y="692696"/>
            <a:ext cx="8604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Draw lines (or tinsel/fairy lights) to connect images and science terms. Make sure you can explain why you matched them.</a:t>
            </a:r>
            <a:endParaRPr lang="en-GB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72462" y="0"/>
            <a:ext cx="1071570" cy="33855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Activity</a:t>
            </a:r>
            <a:endParaRPr lang="en-GB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34925" y="6580188"/>
            <a:ext cx="4286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© </a:t>
            </a:r>
            <a:r>
              <a:rPr lang="en-GB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Snapshot Science</a:t>
            </a:r>
            <a:r>
              <a:rPr lang="en-GB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2012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1886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Christmas Science Matching Game</a:t>
            </a:r>
            <a:endParaRPr lang="en-GB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868144" y="3986480"/>
            <a:ext cx="2448272" cy="738664"/>
            <a:chOff x="5868144" y="3986480"/>
            <a:chExt cx="2448272" cy="738664"/>
          </a:xfrm>
        </p:grpSpPr>
        <p:sp>
          <p:nvSpPr>
            <p:cNvPr id="35" name="Rectangle 34"/>
            <p:cNvSpPr/>
            <p:nvPr/>
          </p:nvSpPr>
          <p:spPr>
            <a:xfrm>
              <a:off x="5940152" y="4149080"/>
              <a:ext cx="2304256" cy="4320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8144" y="3986480"/>
              <a:ext cx="2448272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en-GB" sz="14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GB" sz="1400" i="1" dirty="0" err="1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Rangifer</a:t>
              </a:r>
              <a:r>
                <a:rPr lang="en-GB" sz="1400" i="1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1400" i="1" dirty="0" err="1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tarandus</a:t>
              </a:r>
              <a:endParaRPr lang="en-GB" sz="14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en-GB" sz="1400" i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499992" y="4941168"/>
            <a:ext cx="4248472" cy="379785"/>
            <a:chOff x="4355976" y="5517232"/>
            <a:chExt cx="4248472" cy="379785"/>
          </a:xfrm>
        </p:grpSpPr>
        <p:sp>
          <p:nvSpPr>
            <p:cNvPr id="38" name="Rectangle 37"/>
            <p:cNvSpPr/>
            <p:nvPr/>
          </p:nvSpPr>
          <p:spPr>
            <a:xfrm>
              <a:off x="4355976" y="5517232"/>
              <a:ext cx="302433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55976" y="5589240"/>
              <a:ext cx="424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OH + 3O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 2CO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 + 3H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O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868144" y="1412776"/>
            <a:ext cx="1778051" cy="360040"/>
            <a:chOff x="6516216" y="1988840"/>
            <a:chExt cx="1778051" cy="360040"/>
          </a:xfrm>
        </p:grpSpPr>
        <p:sp>
          <p:nvSpPr>
            <p:cNvPr id="33" name="Rectangle 32"/>
            <p:cNvSpPr/>
            <p:nvPr/>
          </p:nvSpPr>
          <p:spPr>
            <a:xfrm>
              <a:off x="6516216" y="1988840"/>
              <a:ext cx="172819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516216" y="1988840"/>
              <a:ext cx="1778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4.243 light years </a:t>
              </a:r>
              <a:endParaRPr lang="en-GB" sz="1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275856" y="2636912"/>
            <a:ext cx="2952328" cy="432048"/>
            <a:chOff x="2195736" y="3645024"/>
            <a:chExt cx="2952328" cy="432048"/>
          </a:xfrm>
        </p:grpSpPr>
        <p:sp>
          <p:nvSpPr>
            <p:cNvPr id="36" name="Rectangle 35"/>
            <p:cNvSpPr/>
            <p:nvPr/>
          </p:nvSpPr>
          <p:spPr>
            <a:xfrm>
              <a:off x="2195736" y="3645024"/>
              <a:ext cx="1656184" cy="4320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95736" y="3717032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vasoconstriction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11560" y="1772816"/>
            <a:ext cx="2952328" cy="360040"/>
            <a:chOff x="323528" y="1700808"/>
            <a:chExt cx="2952328" cy="360040"/>
          </a:xfrm>
        </p:grpSpPr>
        <p:sp>
          <p:nvSpPr>
            <p:cNvPr id="31" name="Rectangle 30"/>
            <p:cNvSpPr/>
            <p:nvPr/>
          </p:nvSpPr>
          <p:spPr>
            <a:xfrm>
              <a:off x="323528" y="1700808"/>
              <a:ext cx="936104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3528" y="1700808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parasite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491880" y="3356992"/>
            <a:ext cx="2952328" cy="432048"/>
            <a:chOff x="3995936" y="2708920"/>
            <a:chExt cx="2952328" cy="432048"/>
          </a:xfrm>
        </p:grpSpPr>
        <p:sp>
          <p:nvSpPr>
            <p:cNvPr id="41" name="Rectangle 40"/>
            <p:cNvSpPr/>
            <p:nvPr/>
          </p:nvSpPr>
          <p:spPr>
            <a:xfrm>
              <a:off x="3995936" y="2708920"/>
              <a:ext cx="792088" cy="4320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95936" y="2780928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440 Hz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95536" y="4005064"/>
            <a:ext cx="5184576" cy="432048"/>
            <a:chOff x="3275856" y="4653136"/>
            <a:chExt cx="5184576" cy="432048"/>
          </a:xfrm>
        </p:grpSpPr>
        <p:sp>
          <p:nvSpPr>
            <p:cNvPr id="37" name="Rectangle 36"/>
            <p:cNvSpPr/>
            <p:nvPr/>
          </p:nvSpPr>
          <p:spPr>
            <a:xfrm>
              <a:off x="3275856" y="4653136"/>
              <a:ext cx="3024336" cy="4320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75856" y="4725144"/>
              <a:ext cx="51845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6CO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+ 6H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 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 C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6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H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12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O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6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 + 6O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2</a:t>
              </a:r>
              <a:endParaRPr lang="en-GB" sz="1400" baseline="-25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292080" y="3212976"/>
            <a:ext cx="3024336" cy="360040"/>
            <a:chOff x="5364088" y="3068960"/>
            <a:chExt cx="3024336" cy="360040"/>
          </a:xfrm>
        </p:grpSpPr>
        <p:sp>
          <p:nvSpPr>
            <p:cNvPr id="34" name="Rectangle 33"/>
            <p:cNvSpPr/>
            <p:nvPr/>
          </p:nvSpPr>
          <p:spPr>
            <a:xfrm>
              <a:off x="5364088" y="3068960"/>
              <a:ext cx="280831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36096" y="3068960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ombustion of hydrocarbons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691680" y="5733256"/>
            <a:ext cx="3096344" cy="360040"/>
            <a:chOff x="1475656" y="5805264"/>
            <a:chExt cx="3096344" cy="360040"/>
          </a:xfrm>
        </p:grpSpPr>
        <p:sp>
          <p:nvSpPr>
            <p:cNvPr id="32" name="Rectangle 31"/>
            <p:cNvSpPr/>
            <p:nvPr/>
          </p:nvSpPr>
          <p:spPr>
            <a:xfrm>
              <a:off x="1475656" y="5805264"/>
              <a:ext cx="1080120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19672" y="5805264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etinol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203848" y="1916832"/>
            <a:ext cx="2952328" cy="360040"/>
            <a:chOff x="3059832" y="1844824"/>
            <a:chExt cx="2952328" cy="360040"/>
          </a:xfrm>
        </p:grpSpPr>
        <p:sp>
          <p:nvSpPr>
            <p:cNvPr id="40" name="Rectangle 39"/>
            <p:cNvSpPr/>
            <p:nvPr/>
          </p:nvSpPr>
          <p:spPr>
            <a:xfrm>
              <a:off x="3059832" y="1844824"/>
              <a:ext cx="50405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59832" y="1844824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Au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55568" y="5949280"/>
            <a:ext cx="3888432" cy="432048"/>
            <a:chOff x="4860032" y="6093296"/>
            <a:chExt cx="3888432" cy="432048"/>
          </a:xfrm>
        </p:grpSpPr>
        <p:sp>
          <p:nvSpPr>
            <p:cNvPr id="39" name="Rectangle 38"/>
            <p:cNvSpPr/>
            <p:nvPr/>
          </p:nvSpPr>
          <p:spPr>
            <a:xfrm>
              <a:off x="4860032" y="6093296"/>
              <a:ext cx="2304256" cy="4320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60032" y="6165304"/>
              <a:ext cx="3888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contain photoreceptors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026" name="Picture 2" descr="sapin_01 by jean_victor_balin -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2870" y="2780928"/>
            <a:ext cx="1301130" cy="1238676"/>
          </a:xfrm>
          <a:prstGeom prst="rect">
            <a:avLst/>
          </a:prstGeom>
          <a:noFill/>
        </p:spPr>
      </p:pic>
      <p:pic>
        <p:nvPicPr>
          <p:cNvPr id="1028" name="Picture 4" descr="Mince pies by davosmith - A plate with 5 mince pies sitting on i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060848"/>
            <a:ext cx="1517154" cy="910292"/>
          </a:xfrm>
          <a:prstGeom prst="rect">
            <a:avLst/>
          </a:prstGeom>
          <a:noFill/>
        </p:spPr>
      </p:pic>
      <p:pic>
        <p:nvPicPr>
          <p:cNvPr id="1030" name="Picture 6" descr="bells of Christmas by dashell - Gold bells with holy leav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1772816"/>
            <a:ext cx="1661170" cy="1176109"/>
          </a:xfrm>
          <a:prstGeom prst="rect">
            <a:avLst/>
          </a:prstGeom>
          <a:noFill/>
        </p:spPr>
      </p:pic>
      <p:pic>
        <p:nvPicPr>
          <p:cNvPr id="1032" name="Picture 8" descr="#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5013176"/>
            <a:ext cx="972907" cy="1368152"/>
          </a:xfrm>
          <a:prstGeom prst="rect">
            <a:avLst/>
          </a:prstGeom>
          <a:noFill/>
        </p:spPr>
      </p:pic>
      <p:pic>
        <p:nvPicPr>
          <p:cNvPr id="1034" name="Picture 10" descr="#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2780927"/>
            <a:ext cx="1008112" cy="952107"/>
          </a:xfrm>
          <a:prstGeom prst="rect">
            <a:avLst/>
          </a:prstGeom>
          <a:noFill/>
        </p:spPr>
      </p:pic>
      <p:pic>
        <p:nvPicPr>
          <p:cNvPr id="1035" name="Picture 11" descr="C:\Users\Gemma\AppData\Local\Microsoft\Windows\Temporary Internet Files\Content.IE5\398IJ5WJ\MC900436382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5976" y="1196752"/>
            <a:ext cx="1080120" cy="1178313"/>
          </a:xfrm>
          <a:prstGeom prst="rect">
            <a:avLst/>
          </a:prstGeom>
          <a:noFill/>
        </p:spPr>
      </p:pic>
      <p:pic>
        <p:nvPicPr>
          <p:cNvPr id="1036" name="Picture 12" descr="C:\Users\Gemma\AppData\Local\Microsoft\Windows\Temporary Internet Files\Content.IE5\IZ0BTSVA\MC90043983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3717032"/>
            <a:ext cx="1227584" cy="1227584"/>
          </a:xfrm>
          <a:prstGeom prst="rect">
            <a:avLst/>
          </a:prstGeom>
          <a:noFill/>
        </p:spPr>
      </p:pic>
      <p:pic>
        <p:nvPicPr>
          <p:cNvPr id="1037" name="Picture 13" descr="C:\Users\Gemma\AppData\Local\Microsoft\Windows\Temporary Internet Files\Content.IE5\13A7YTA4\MC900104168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68344" y="5301208"/>
            <a:ext cx="1169284" cy="1300085"/>
          </a:xfrm>
          <a:prstGeom prst="rect">
            <a:avLst/>
          </a:prstGeom>
          <a:noFill/>
        </p:spPr>
      </p:pic>
      <p:pic>
        <p:nvPicPr>
          <p:cNvPr id="1038" name="Picture 14" descr="C:\Users\Gemma\AppData\Local\Microsoft\Windows\Temporary Internet Files\Content.IE5\IZ0BTSVA\MC900436277[1]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12360" y="1484784"/>
            <a:ext cx="1130310" cy="1130310"/>
          </a:xfrm>
          <a:prstGeom prst="rect">
            <a:avLst/>
          </a:prstGeom>
          <a:noFill/>
        </p:spPr>
      </p:pic>
      <p:grpSp>
        <p:nvGrpSpPr>
          <p:cNvPr id="29" name="Group 28"/>
          <p:cNvGrpSpPr/>
          <p:nvPr/>
        </p:nvGrpSpPr>
        <p:grpSpPr>
          <a:xfrm>
            <a:off x="1187624" y="4581128"/>
            <a:ext cx="1155576" cy="1011560"/>
            <a:chOff x="3200400" y="2057400"/>
            <a:chExt cx="2743200" cy="2743200"/>
          </a:xfrm>
        </p:grpSpPr>
        <p:pic>
          <p:nvPicPr>
            <p:cNvPr id="1041" name="Picture 17" descr="C:\Users\Gemma\AppData\Local\Microsoft\Windows\Temporary Internet Files\Content.IE5\398IJ5WJ\MC900437049[1]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200400" y="2057400"/>
              <a:ext cx="2743200" cy="2743200"/>
            </a:xfrm>
            <a:prstGeom prst="rect">
              <a:avLst/>
            </a:prstGeom>
            <a:noFill/>
          </p:spPr>
        </p:pic>
        <p:pic>
          <p:nvPicPr>
            <p:cNvPr id="1040" name="Picture 16" descr="Christmas pudding by karderio - Christmas pudding line art.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491880" y="2276872"/>
              <a:ext cx="1705150" cy="231677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276872"/>
            <a:ext cx="1584176" cy="125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8072462" y="0"/>
            <a:ext cx="1071570" cy="33855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Activity</a:t>
            </a:r>
            <a:endParaRPr lang="en-GB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34925" y="6580188"/>
            <a:ext cx="4286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© </a:t>
            </a:r>
            <a:r>
              <a:rPr lang="en-GB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Snapshot Science</a:t>
            </a:r>
            <a:r>
              <a:rPr lang="en-GB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2012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188640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Christmas Science Matching Game - answers</a:t>
            </a:r>
            <a:endParaRPr lang="en-GB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732240" y="4653136"/>
            <a:ext cx="2448272" cy="738664"/>
            <a:chOff x="5868144" y="3986480"/>
            <a:chExt cx="2448272" cy="738664"/>
          </a:xfrm>
        </p:grpSpPr>
        <p:sp>
          <p:nvSpPr>
            <p:cNvPr id="35" name="Rectangle 34"/>
            <p:cNvSpPr/>
            <p:nvPr/>
          </p:nvSpPr>
          <p:spPr>
            <a:xfrm>
              <a:off x="5940152" y="4149080"/>
              <a:ext cx="2304256" cy="4320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8144" y="3986480"/>
              <a:ext cx="2448272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en-GB" sz="14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GB" sz="1400" i="1" dirty="0" err="1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Rangifer</a:t>
              </a:r>
              <a:r>
                <a:rPr lang="en-GB" sz="1400" i="1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1400" i="1" dirty="0" err="1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tarandus</a:t>
              </a:r>
              <a:endParaRPr lang="en-GB" sz="14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en-GB" sz="1400" i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" name="Group 48"/>
          <p:cNvGrpSpPr/>
          <p:nvPr/>
        </p:nvGrpSpPr>
        <p:grpSpPr>
          <a:xfrm>
            <a:off x="1475656" y="5445224"/>
            <a:ext cx="4248472" cy="379785"/>
            <a:chOff x="4355976" y="5517232"/>
            <a:chExt cx="4248472" cy="379785"/>
          </a:xfrm>
        </p:grpSpPr>
        <p:sp>
          <p:nvSpPr>
            <p:cNvPr id="38" name="Rectangle 37"/>
            <p:cNvSpPr/>
            <p:nvPr/>
          </p:nvSpPr>
          <p:spPr>
            <a:xfrm>
              <a:off x="4355976" y="5517232"/>
              <a:ext cx="302433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55976" y="5589240"/>
              <a:ext cx="424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OH + 3O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 2CO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 + 3H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O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" name="Group 42"/>
          <p:cNvGrpSpPr/>
          <p:nvPr/>
        </p:nvGrpSpPr>
        <p:grpSpPr>
          <a:xfrm>
            <a:off x="6948264" y="1268759"/>
            <a:ext cx="1778051" cy="360040"/>
            <a:chOff x="6516216" y="1988840"/>
            <a:chExt cx="1778051" cy="360040"/>
          </a:xfrm>
        </p:grpSpPr>
        <p:sp>
          <p:nvSpPr>
            <p:cNvPr id="33" name="Rectangle 32"/>
            <p:cNvSpPr/>
            <p:nvPr/>
          </p:nvSpPr>
          <p:spPr>
            <a:xfrm>
              <a:off x="6516216" y="1988840"/>
              <a:ext cx="172819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516216" y="1988840"/>
              <a:ext cx="1778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4.243 light years </a:t>
              </a:r>
              <a:endParaRPr lang="en-GB" sz="1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Group 44"/>
          <p:cNvGrpSpPr/>
          <p:nvPr/>
        </p:nvGrpSpPr>
        <p:grpSpPr>
          <a:xfrm>
            <a:off x="7452320" y="2852936"/>
            <a:ext cx="2952328" cy="432048"/>
            <a:chOff x="2195736" y="3645024"/>
            <a:chExt cx="2952328" cy="432048"/>
          </a:xfrm>
        </p:grpSpPr>
        <p:sp>
          <p:nvSpPr>
            <p:cNvPr id="36" name="Rectangle 35"/>
            <p:cNvSpPr/>
            <p:nvPr/>
          </p:nvSpPr>
          <p:spPr>
            <a:xfrm>
              <a:off x="2195736" y="3645024"/>
              <a:ext cx="1656184" cy="4320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95736" y="3717032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vasoconstriction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0" name="Group 41"/>
          <p:cNvGrpSpPr/>
          <p:nvPr/>
        </p:nvGrpSpPr>
        <p:grpSpPr>
          <a:xfrm>
            <a:off x="1331640" y="1340768"/>
            <a:ext cx="2952328" cy="360040"/>
            <a:chOff x="323528" y="1700808"/>
            <a:chExt cx="2952328" cy="360040"/>
          </a:xfrm>
        </p:grpSpPr>
        <p:sp>
          <p:nvSpPr>
            <p:cNvPr id="31" name="Rectangle 30"/>
            <p:cNvSpPr/>
            <p:nvPr/>
          </p:nvSpPr>
          <p:spPr>
            <a:xfrm>
              <a:off x="323528" y="1700808"/>
              <a:ext cx="936104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3528" y="1700808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parasite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1" name="Group 43"/>
          <p:cNvGrpSpPr/>
          <p:nvPr/>
        </p:nvGrpSpPr>
        <p:grpSpPr>
          <a:xfrm>
            <a:off x="1403648" y="2420888"/>
            <a:ext cx="2952328" cy="432048"/>
            <a:chOff x="3995936" y="2708920"/>
            <a:chExt cx="2952328" cy="432048"/>
          </a:xfrm>
        </p:grpSpPr>
        <p:sp>
          <p:nvSpPr>
            <p:cNvPr id="41" name="Rectangle 40"/>
            <p:cNvSpPr/>
            <p:nvPr/>
          </p:nvSpPr>
          <p:spPr>
            <a:xfrm>
              <a:off x="3995936" y="2708920"/>
              <a:ext cx="792088" cy="4320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95936" y="2780928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440 Hz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2" name="Group 47"/>
          <p:cNvGrpSpPr/>
          <p:nvPr/>
        </p:nvGrpSpPr>
        <p:grpSpPr>
          <a:xfrm>
            <a:off x="3851920" y="3861048"/>
            <a:ext cx="5184576" cy="432048"/>
            <a:chOff x="3275856" y="4653136"/>
            <a:chExt cx="5184576" cy="432048"/>
          </a:xfrm>
        </p:grpSpPr>
        <p:sp>
          <p:nvSpPr>
            <p:cNvPr id="37" name="Rectangle 36"/>
            <p:cNvSpPr/>
            <p:nvPr/>
          </p:nvSpPr>
          <p:spPr>
            <a:xfrm>
              <a:off x="3275856" y="4653136"/>
              <a:ext cx="3024336" cy="4320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75856" y="4725144"/>
              <a:ext cx="51845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6CO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+ 6H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 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 C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6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H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12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O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6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 + 6O</a:t>
              </a:r>
              <a:r>
                <a:rPr lang="en-GB" sz="1400" baseline="-250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Wingdings" pitchFamily="2" charset="2"/>
                </a:rPr>
                <a:t>2</a:t>
              </a:r>
              <a:endParaRPr lang="en-GB" sz="1400" baseline="-25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043608" y="4149080"/>
            <a:ext cx="1872208" cy="576064"/>
            <a:chOff x="5292080" y="3068960"/>
            <a:chExt cx="1872208" cy="576064"/>
          </a:xfrm>
        </p:grpSpPr>
        <p:sp>
          <p:nvSpPr>
            <p:cNvPr id="34" name="Rectangle 33"/>
            <p:cNvSpPr/>
            <p:nvPr/>
          </p:nvSpPr>
          <p:spPr>
            <a:xfrm>
              <a:off x="5364088" y="3068960"/>
              <a:ext cx="1440160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92080" y="3068960"/>
              <a:ext cx="1872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ombustion of hydrocarbons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5" name="Group 46"/>
          <p:cNvGrpSpPr/>
          <p:nvPr/>
        </p:nvGrpSpPr>
        <p:grpSpPr>
          <a:xfrm>
            <a:off x="3779912" y="1412776"/>
            <a:ext cx="3096344" cy="360040"/>
            <a:chOff x="1475656" y="5805264"/>
            <a:chExt cx="3096344" cy="360040"/>
          </a:xfrm>
        </p:grpSpPr>
        <p:sp>
          <p:nvSpPr>
            <p:cNvPr id="32" name="Rectangle 31"/>
            <p:cNvSpPr/>
            <p:nvPr/>
          </p:nvSpPr>
          <p:spPr>
            <a:xfrm>
              <a:off x="1475656" y="5805264"/>
              <a:ext cx="1080120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19672" y="5805264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etinol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6" name="Group 50"/>
          <p:cNvGrpSpPr/>
          <p:nvPr/>
        </p:nvGrpSpPr>
        <p:grpSpPr>
          <a:xfrm>
            <a:off x="6084168" y="5949280"/>
            <a:ext cx="2952328" cy="360040"/>
            <a:chOff x="3059832" y="1844824"/>
            <a:chExt cx="2952328" cy="360040"/>
          </a:xfrm>
        </p:grpSpPr>
        <p:sp>
          <p:nvSpPr>
            <p:cNvPr id="40" name="Rectangle 39"/>
            <p:cNvSpPr/>
            <p:nvPr/>
          </p:nvSpPr>
          <p:spPr>
            <a:xfrm>
              <a:off x="3059832" y="1844824"/>
              <a:ext cx="50405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59832" y="1844824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Au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7" name="Group 49"/>
          <p:cNvGrpSpPr/>
          <p:nvPr/>
        </p:nvGrpSpPr>
        <p:grpSpPr>
          <a:xfrm>
            <a:off x="3779912" y="2535287"/>
            <a:ext cx="3888432" cy="432048"/>
            <a:chOff x="4860032" y="6093296"/>
            <a:chExt cx="3888432" cy="432048"/>
          </a:xfrm>
        </p:grpSpPr>
        <p:sp>
          <p:nvSpPr>
            <p:cNvPr id="39" name="Rectangle 38"/>
            <p:cNvSpPr/>
            <p:nvPr/>
          </p:nvSpPr>
          <p:spPr>
            <a:xfrm>
              <a:off x="4860032" y="6093296"/>
              <a:ext cx="2304256" cy="4320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60032" y="6165304"/>
              <a:ext cx="3888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contain photoreceptors</a:t>
              </a:r>
              <a:endParaRPr lang="en-GB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026" name="Picture 2" descr="sapin_01 by jean_victor_balin -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212976"/>
            <a:ext cx="1301130" cy="1238676"/>
          </a:xfrm>
          <a:prstGeom prst="rect">
            <a:avLst/>
          </a:prstGeom>
          <a:noFill/>
        </p:spPr>
      </p:pic>
      <p:pic>
        <p:nvPicPr>
          <p:cNvPr id="1028" name="Picture 4" descr="Mince pies by davosmith - A plate with 5 mince pies sitting on i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2463279"/>
            <a:ext cx="917087" cy="550252"/>
          </a:xfrm>
          <a:prstGeom prst="rect">
            <a:avLst/>
          </a:prstGeom>
          <a:noFill/>
        </p:spPr>
      </p:pic>
      <p:pic>
        <p:nvPicPr>
          <p:cNvPr id="1030" name="Picture 6" descr="bells of Christmas by dashell - Gold bells with holy leav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348880"/>
            <a:ext cx="1480642" cy="1048295"/>
          </a:xfrm>
          <a:prstGeom prst="rect">
            <a:avLst/>
          </a:prstGeom>
          <a:noFill/>
        </p:spPr>
      </p:pic>
      <p:pic>
        <p:nvPicPr>
          <p:cNvPr id="1032" name="Picture 8" descr="#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3573016"/>
            <a:ext cx="972907" cy="1368152"/>
          </a:xfrm>
          <a:prstGeom prst="rect">
            <a:avLst/>
          </a:prstGeom>
          <a:noFill/>
        </p:spPr>
      </p:pic>
      <p:pic>
        <p:nvPicPr>
          <p:cNvPr id="1034" name="Picture 10" descr="#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908720"/>
            <a:ext cx="838680" cy="792088"/>
          </a:xfrm>
          <a:prstGeom prst="rect">
            <a:avLst/>
          </a:prstGeom>
          <a:noFill/>
        </p:spPr>
      </p:pic>
      <p:pic>
        <p:nvPicPr>
          <p:cNvPr id="1035" name="Picture 11" descr="C:\Users\Gemma\AppData\Local\Microsoft\Windows\Temporary Internet Files\Content.IE5\398IJ5WJ\MC900436382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808" y="1052736"/>
            <a:ext cx="816091" cy="890281"/>
          </a:xfrm>
          <a:prstGeom prst="rect">
            <a:avLst/>
          </a:prstGeom>
          <a:noFill/>
        </p:spPr>
      </p:pic>
      <p:pic>
        <p:nvPicPr>
          <p:cNvPr id="1036" name="Picture 12" descr="C:\Users\Gemma\AppData\Local\Microsoft\Windows\Temporary Internet Files\Content.IE5\IZ0BTSVA\MC90043983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040" y="5373216"/>
            <a:ext cx="1227584" cy="1227584"/>
          </a:xfrm>
          <a:prstGeom prst="rect">
            <a:avLst/>
          </a:prstGeom>
          <a:noFill/>
        </p:spPr>
      </p:pic>
      <p:pic>
        <p:nvPicPr>
          <p:cNvPr id="1037" name="Picture 13" descr="C:\Users\Gemma\AppData\Local\Microsoft\Windows\Temporary Internet Files\Content.IE5\13A7YTA4\MC900104168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24128" y="4365104"/>
            <a:ext cx="1169284" cy="1300085"/>
          </a:xfrm>
          <a:prstGeom prst="rect">
            <a:avLst/>
          </a:prstGeom>
          <a:noFill/>
        </p:spPr>
      </p:pic>
      <p:pic>
        <p:nvPicPr>
          <p:cNvPr id="1038" name="Picture 14" descr="C:\Users\Gemma\AppData\Local\Microsoft\Windows\Temporary Internet Files\Content.IE5\IZ0BTSVA\MC900436277[1]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7544" y="836712"/>
            <a:ext cx="1008112" cy="1008112"/>
          </a:xfrm>
          <a:prstGeom prst="rect">
            <a:avLst/>
          </a:prstGeom>
          <a:noFill/>
        </p:spPr>
      </p:pic>
      <p:grpSp>
        <p:nvGrpSpPr>
          <p:cNvPr id="28" name="Group 28"/>
          <p:cNvGrpSpPr/>
          <p:nvPr/>
        </p:nvGrpSpPr>
        <p:grpSpPr>
          <a:xfrm>
            <a:off x="323528" y="5229200"/>
            <a:ext cx="1155576" cy="1011560"/>
            <a:chOff x="3200400" y="2057400"/>
            <a:chExt cx="2743200" cy="2743200"/>
          </a:xfrm>
        </p:grpSpPr>
        <p:pic>
          <p:nvPicPr>
            <p:cNvPr id="1041" name="Picture 17" descr="C:\Users\Gemma\AppData\Local\Microsoft\Windows\Temporary Internet Files\Content.IE5\398IJ5WJ\MC900437049[1]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200400" y="2057400"/>
              <a:ext cx="2743200" cy="2743200"/>
            </a:xfrm>
            <a:prstGeom prst="rect">
              <a:avLst/>
            </a:prstGeom>
            <a:noFill/>
          </p:spPr>
        </p:pic>
        <p:pic>
          <p:nvPicPr>
            <p:cNvPr id="1040" name="Picture 16" descr="Christmas pudding by karderio - Christmas pudding line art.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491880" y="2276872"/>
              <a:ext cx="1705150" cy="2316778"/>
            </a:xfrm>
            <a:prstGeom prst="rect">
              <a:avLst/>
            </a:prstGeom>
            <a:noFill/>
          </p:spPr>
        </p:pic>
      </p:grpSp>
      <p:sp>
        <p:nvSpPr>
          <p:cNvPr id="54" name="TextBox 53"/>
          <p:cNvSpPr txBox="1"/>
          <p:nvPr/>
        </p:nvSpPr>
        <p:spPr>
          <a:xfrm>
            <a:off x="323528" y="177281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Mistletoe is a parasitic plant that grows on trees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1520" y="3183359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Hz (Hertz) is the unit of frequency. 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1520" y="4880193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Candle wax is a hydrocarbon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03648" y="580526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Christmas puddings are set alight using alcohol. This equation is the combustion of ethanol.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07904" y="170080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Carrots are a good source of vitamin A, otherwise known as retinol.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79912" y="2967335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Mince pies are cockney rhyming slang for eyes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39952" y="429309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Trees carry out photosynthesis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44208" y="162879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is the distance to Earth’s nearest star (apart from the Sun) – </a:t>
            </a:r>
            <a:r>
              <a:rPr lang="en-GB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proxima</a:t>
            </a:r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centauri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04248" y="343074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Santa gets a blue nose when he is on his sleigh. This is caused by vasoconstriction.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32240" y="515719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scientific name for a reindeer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92080" y="6392361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Chemical symbol for gold.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218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EdiCT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young</dc:creator>
  <cp:lastModifiedBy>Gemma Young</cp:lastModifiedBy>
  <cp:revision>10</cp:revision>
  <dcterms:created xsi:type="dcterms:W3CDTF">2008-09-24T14:08:03Z</dcterms:created>
  <dcterms:modified xsi:type="dcterms:W3CDTF">2012-12-13T14:07:00Z</dcterms:modified>
</cp:coreProperties>
</file>